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256" r:id="rId2"/>
    <p:sldId id="393" r:id="rId3"/>
    <p:sldId id="394" r:id="rId4"/>
    <p:sldId id="420" r:id="rId5"/>
    <p:sldId id="397" r:id="rId6"/>
    <p:sldId id="398" r:id="rId7"/>
    <p:sldId id="389" r:id="rId8"/>
    <p:sldId id="413" r:id="rId9"/>
    <p:sldId id="409" r:id="rId10"/>
    <p:sldId id="399" r:id="rId11"/>
    <p:sldId id="412" r:id="rId12"/>
    <p:sldId id="402" r:id="rId13"/>
    <p:sldId id="403" r:id="rId14"/>
    <p:sldId id="411" r:id="rId15"/>
    <p:sldId id="390" r:id="rId16"/>
    <p:sldId id="404" r:id="rId17"/>
    <p:sldId id="405" r:id="rId18"/>
    <p:sldId id="407" r:id="rId19"/>
    <p:sldId id="42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1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 autoAdjust="0"/>
  </p:normalViewPr>
  <p:slideViewPr>
    <p:cSldViewPr>
      <p:cViewPr varScale="1">
        <p:scale>
          <a:sx n="91" d="100"/>
          <a:sy n="91" d="100"/>
        </p:scale>
        <p:origin x="82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AEDE40-2489-4275-9BB8-EE9941A8CFC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4533FA-BBB4-4C3C-B775-50F630781952}">
      <dgm:prSet phldrT="[Text]"/>
      <dgm:spPr/>
      <dgm:t>
        <a:bodyPr/>
        <a:lstStyle/>
        <a:p>
          <a:r>
            <a:rPr lang="en-US" dirty="0"/>
            <a:t>Temperature </a:t>
          </a:r>
        </a:p>
      </dgm:t>
    </dgm:pt>
    <dgm:pt modelId="{F8259542-B858-46BE-BB2C-CA690B9B8F07}" type="parTrans" cxnId="{CF5D5B0E-5449-433D-9184-784806C3E9C3}">
      <dgm:prSet/>
      <dgm:spPr/>
      <dgm:t>
        <a:bodyPr/>
        <a:lstStyle/>
        <a:p>
          <a:endParaRPr lang="en-US"/>
        </a:p>
      </dgm:t>
    </dgm:pt>
    <dgm:pt modelId="{08FDCDC5-A0D6-4961-8288-386DB97EEBA3}" type="sibTrans" cxnId="{CF5D5B0E-5449-433D-9184-784806C3E9C3}">
      <dgm:prSet/>
      <dgm:spPr/>
      <dgm:t>
        <a:bodyPr/>
        <a:lstStyle/>
        <a:p>
          <a:endParaRPr lang="en-US"/>
        </a:p>
      </dgm:t>
    </dgm:pt>
    <dgm:pt modelId="{63C70102-BB21-4F7D-9D4E-24D27C2A7B98}">
      <dgm:prSet phldrT="[Text]"/>
      <dgm:spPr/>
      <dgm:t>
        <a:bodyPr/>
        <a:lstStyle/>
        <a:p>
          <a:r>
            <a:rPr lang="en-US" dirty="0"/>
            <a:t>Concentration</a:t>
          </a:r>
        </a:p>
      </dgm:t>
    </dgm:pt>
    <dgm:pt modelId="{11CBB51D-9454-4629-86F6-83EC2AD0BB0D}" type="parTrans" cxnId="{F36C5359-E744-4795-AD67-B398A3A92464}">
      <dgm:prSet/>
      <dgm:spPr/>
      <dgm:t>
        <a:bodyPr/>
        <a:lstStyle/>
        <a:p>
          <a:endParaRPr lang="en-US"/>
        </a:p>
      </dgm:t>
    </dgm:pt>
    <dgm:pt modelId="{292E5410-1F87-44C9-B7DC-D5D357DA80CC}" type="sibTrans" cxnId="{F36C5359-E744-4795-AD67-B398A3A92464}">
      <dgm:prSet/>
      <dgm:spPr/>
      <dgm:t>
        <a:bodyPr/>
        <a:lstStyle/>
        <a:p>
          <a:endParaRPr lang="en-US"/>
        </a:p>
      </dgm:t>
    </dgm:pt>
    <dgm:pt modelId="{56D96ACC-52DA-4980-BC55-066A39794B31}">
      <dgm:prSet phldrT="[Text]"/>
      <dgm:spPr/>
      <dgm:t>
        <a:bodyPr/>
        <a:lstStyle/>
        <a:p>
          <a:r>
            <a:rPr lang="en-US" dirty="0"/>
            <a:t>Surface area</a:t>
          </a:r>
        </a:p>
      </dgm:t>
    </dgm:pt>
    <dgm:pt modelId="{63C48D12-1E8F-4DA6-AD2F-4C7B50BE4DEF}" type="parTrans" cxnId="{D26D07B6-758B-4751-8309-EC353A4641CF}">
      <dgm:prSet/>
      <dgm:spPr/>
      <dgm:t>
        <a:bodyPr/>
        <a:lstStyle/>
        <a:p>
          <a:endParaRPr lang="en-US"/>
        </a:p>
      </dgm:t>
    </dgm:pt>
    <dgm:pt modelId="{B03F2E4B-1904-487C-9E29-43ADE98D753C}" type="sibTrans" cxnId="{D26D07B6-758B-4751-8309-EC353A4641CF}">
      <dgm:prSet/>
      <dgm:spPr/>
      <dgm:t>
        <a:bodyPr/>
        <a:lstStyle/>
        <a:p>
          <a:endParaRPr lang="en-US"/>
        </a:p>
      </dgm:t>
    </dgm:pt>
    <dgm:pt modelId="{EC19EB54-D3C7-4A10-81D2-ECD6B887D322}">
      <dgm:prSet phldrT="[Text]"/>
      <dgm:spPr/>
      <dgm:t>
        <a:bodyPr/>
        <a:lstStyle/>
        <a:p>
          <a:r>
            <a:rPr lang="en-US" dirty="0"/>
            <a:t>Catalyst/ inhibitor</a:t>
          </a:r>
        </a:p>
      </dgm:t>
    </dgm:pt>
    <dgm:pt modelId="{D96D8CF1-F659-48FD-A301-A23550C927C6}" type="parTrans" cxnId="{EDE0264E-6E65-4DB4-986E-8DD6AA0F797E}">
      <dgm:prSet/>
      <dgm:spPr/>
      <dgm:t>
        <a:bodyPr/>
        <a:lstStyle/>
        <a:p>
          <a:endParaRPr lang="en-US"/>
        </a:p>
      </dgm:t>
    </dgm:pt>
    <dgm:pt modelId="{2D471D5B-18A8-4886-81ED-A8918734766A}" type="sibTrans" cxnId="{EDE0264E-6E65-4DB4-986E-8DD6AA0F797E}">
      <dgm:prSet/>
      <dgm:spPr/>
      <dgm:t>
        <a:bodyPr/>
        <a:lstStyle/>
        <a:p>
          <a:endParaRPr lang="en-US"/>
        </a:p>
      </dgm:t>
    </dgm:pt>
    <dgm:pt modelId="{424D5850-10BF-46B2-8F70-AF0783D57243}" type="pres">
      <dgm:prSet presAssocID="{23AEDE40-2489-4275-9BB8-EE9941A8CFC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B74BA9-EAC3-4E49-BC57-28D067B784AF}" type="pres">
      <dgm:prSet presAssocID="{554533FA-BBB4-4C3C-B775-50F63078195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26A6C4-30EB-4C64-B83F-BD8A37661C14}" type="pres">
      <dgm:prSet presAssocID="{08FDCDC5-A0D6-4961-8288-386DB97EEBA3}" presName="sibTrans" presStyleCnt="0"/>
      <dgm:spPr/>
    </dgm:pt>
    <dgm:pt modelId="{AFF8EFE0-99CD-4C12-BD23-E6BE5D97CDEB}" type="pres">
      <dgm:prSet presAssocID="{63C70102-BB21-4F7D-9D4E-24D27C2A7B9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976CD5-B4B3-4E9F-B0A0-9CADFCF4A514}" type="pres">
      <dgm:prSet presAssocID="{292E5410-1F87-44C9-B7DC-D5D357DA80CC}" presName="sibTrans" presStyleCnt="0"/>
      <dgm:spPr/>
    </dgm:pt>
    <dgm:pt modelId="{01A59786-B6BB-4EBD-A56C-09EB253E21B8}" type="pres">
      <dgm:prSet presAssocID="{56D96ACC-52DA-4980-BC55-066A39794B3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BBFC22-AE68-430F-9757-C01295B9729B}" type="pres">
      <dgm:prSet presAssocID="{B03F2E4B-1904-487C-9E29-43ADE98D753C}" presName="sibTrans" presStyleCnt="0"/>
      <dgm:spPr/>
    </dgm:pt>
    <dgm:pt modelId="{5752BED1-2109-45CF-893D-DE37000568C8}" type="pres">
      <dgm:prSet presAssocID="{EC19EB54-D3C7-4A10-81D2-ECD6B887D32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CD7FCD-1CC2-4F1E-AB06-C3D1EDF8B1FC}" type="presOf" srcId="{554533FA-BBB4-4C3C-B775-50F630781952}" destId="{5AB74BA9-EAC3-4E49-BC57-28D067B784AF}" srcOrd="0" destOrd="0" presId="urn:microsoft.com/office/officeart/2005/8/layout/default"/>
    <dgm:cxn modelId="{F36C5359-E744-4795-AD67-B398A3A92464}" srcId="{23AEDE40-2489-4275-9BB8-EE9941A8CFC7}" destId="{63C70102-BB21-4F7D-9D4E-24D27C2A7B98}" srcOrd="1" destOrd="0" parTransId="{11CBB51D-9454-4629-86F6-83EC2AD0BB0D}" sibTransId="{292E5410-1F87-44C9-B7DC-D5D357DA80CC}"/>
    <dgm:cxn modelId="{EB01B01C-6552-4C8C-8657-D9CE95780298}" type="presOf" srcId="{63C70102-BB21-4F7D-9D4E-24D27C2A7B98}" destId="{AFF8EFE0-99CD-4C12-BD23-E6BE5D97CDEB}" srcOrd="0" destOrd="0" presId="urn:microsoft.com/office/officeart/2005/8/layout/default"/>
    <dgm:cxn modelId="{F10B9018-F572-45D1-ABC0-22970C77C9A4}" type="presOf" srcId="{EC19EB54-D3C7-4A10-81D2-ECD6B887D322}" destId="{5752BED1-2109-45CF-893D-DE37000568C8}" srcOrd="0" destOrd="0" presId="urn:microsoft.com/office/officeart/2005/8/layout/default"/>
    <dgm:cxn modelId="{EDE0264E-6E65-4DB4-986E-8DD6AA0F797E}" srcId="{23AEDE40-2489-4275-9BB8-EE9941A8CFC7}" destId="{EC19EB54-D3C7-4A10-81D2-ECD6B887D322}" srcOrd="3" destOrd="0" parTransId="{D96D8CF1-F659-48FD-A301-A23550C927C6}" sibTransId="{2D471D5B-18A8-4886-81ED-A8918734766A}"/>
    <dgm:cxn modelId="{CF5D5B0E-5449-433D-9184-784806C3E9C3}" srcId="{23AEDE40-2489-4275-9BB8-EE9941A8CFC7}" destId="{554533FA-BBB4-4C3C-B775-50F630781952}" srcOrd="0" destOrd="0" parTransId="{F8259542-B858-46BE-BB2C-CA690B9B8F07}" sibTransId="{08FDCDC5-A0D6-4961-8288-386DB97EEBA3}"/>
    <dgm:cxn modelId="{6E70B156-1F5D-4BCE-8DD4-42A12E4E5779}" type="presOf" srcId="{56D96ACC-52DA-4980-BC55-066A39794B31}" destId="{01A59786-B6BB-4EBD-A56C-09EB253E21B8}" srcOrd="0" destOrd="0" presId="urn:microsoft.com/office/officeart/2005/8/layout/default"/>
    <dgm:cxn modelId="{D26D07B6-758B-4751-8309-EC353A4641CF}" srcId="{23AEDE40-2489-4275-9BB8-EE9941A8CFC7}" destId="{56D96ACC-52DA-4980-BC55-066A39794B31}" srcOrd="2" destOrd="0" parTransId="{63C48D12-1E8F-4DA6-AD2F-4C7B50BE4DEF}" sibTransId="{B03F2E4B-1904-487C-9E29-43ADE98D753C}"/>
    <dgm:cxn modelId="{840283E2-C91B-476B-9C70-4CAFCBDFB489}" type="presOf" srcId="{23AEDE40-2489-4275-9BB8-EE9941A8CFC7}" destId="{424D5850-10BF-46B2-8F70-AF0783D57243}" srcOrd="0" destOrd="0" presId="urn:microsoft.com/office/officeart/2005/8/layout/default"/>
    <dgm:cxn modelId="{5BC39754-C479-4C58-8F6F-BFD97E5D3155}" type="presParOf" srcId="{424D5850-10BF-46B2-8F70-AF0783D57243}" destId="{5AB74BA9-EAC3-4E49-BC57-28D067B784AF}" srcOrd="0" destOrd="0" presId="urn:microsoft.com/office/officeart/2005/8/layout/default"/>
    <dgm:cxn modelId="{99499CA1-4278-43EE-92E2-C83881CBEFFE}" type="presParOf" srcId="{424D5850-10BF-46B2-8F70-AF0783D57243}" destId="{C426A6C4-30EB-4C64-B83F-BD8A37661C14}" srcOrd="1" destOrd="0" presId="urn:microsoft.com/office/officeart/2005/8/layout/default"/>
    <dgm:cxn modelId="{72727DE5-1422-4557-A9BF-8364B8DB3E24}" type="presParOf" srcId="{424D5850-10BF-46B2-8F70-AF0783D57243}" destId="{AFF8EFE0-99CD-4C12-BD23-E6BE5D97CDEB}" srcOrd="2" destOrd="0" presId="urn:microsoft.com/office/officeart/2005/8/layout/default"/>
    <dgm:cxn modelId="{716A0994-F985-4173-865F-B1610CFB1AA1}" type="presParOf" srcId="{424D5850-10BF-46B2-8F70-AF0783D57243}" destId="{00976CD5-B4B3-4E9F-B0A0-9CADFCF4A514}" srcOrd="3" destOrd="0" presId="urn:microsoft.com/office/officeart/2005/8/layout/default"/>
    <dgm:cxn modelId="{ACD7C5CF-0B7E-4967-BDD9-3E9EB937EF2F}" type="presParOf" srcId="{424D5850-10BF-46B2-8F70-AF0783D57243}" destId="{01A59786-B6BB-4EBD-A56C-09EB253E21B8}" srcOrd="4" destOrd="0" presId="urn:microsoft.com/office/officeart/2005/8/layout/default"/>
    <dgm:cxn modelId="{7727869F-E444-4CA6-B466-4A6558CDFB37}" type="presParOf" srcId="{424D5850-10BF-46B2-8F70-AF0783D57243}" destId="{41BBFC22-AE68-430F-9757-C01295B9729B}" srcOrd="5" destOrd="0" presId="urn:microsoft.com/office/officeart/2005/8/layout/default"/>
    <dgm:cxn modelId="{1E22C528-2872-4B66-B8AE-531B32827F8C}" type="presParOf" srcId="{424D5850-10BF-46B2-8F70-AF0783D57243}" destId="{5752BED1-2109-45CF-893D-DE37000568C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74BA9-EAC3-4E49-BC57-28D067B784AF}">
      <dsp:nvSpPr>
        <dsp:cNvPr id="0" name=""/>
        <dsp:cNvSpPr/>
      </dsp:nvSpPr>
      <dsp:spPr>
        <a:xfrm>
          <a:off x="486221" y="1637"/>
          <a:ext cx="3455789" cy="2073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Temperature </a:t>
          </a:r>
        </a:p>
      </dsp:txBody>
      <dsp:txXfrm>
        <a:off x="486221" y="1637"/>
        <a:ext cx="3455789" cy="2073473"/>
      </dsp:txXfrm>
    </dsp:sp>
    <dsp:sp modelId="{AFF8EFE0-99CD-4C12-BD23-E6BE5D97CDEB}">
      <dsp:nvSpPr>
        <dsp:cNvPr id="0" name=""/>
        <dsp:cNvSpPr/>
      </dsp:nvSpPr>
      <dsp:spPr>
        <a:xfrm>
          <a:off x="4287589" y="1637"/>
          <a:ext cx="3455789" cy="2073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Concentration</a:t>
          </a:r>
        </a:p>
      </dsp:txBody>
      <dsp:txXfrm>
        <a:off x="4287589" y="1637"/>
        <a:ext cx="3455789" cy="2073473"/>
      </dsp:txXfrm>
    </dsp:sp>
    <dsp:sp modelId="{01A59786-B6BB-4EBD-A56C-09EB253E21B8}">
      <dsp:nvSpPr>
        <dsp:cNvPr id="0" name=""/>
        <dsp:cNvSpPr/>
      </dsp:nvSpPr>
      <dsp:spPr>
        <a:xfrm>
          <a:off x="486221" y="2420689"/>
          <a:ext cx="3455789" cy="2073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Surface area</a:t>
          </a:r>
        </a:p>
      </dsp:txBody>
      <dsp:txXfrm>
        <a:off x="486221" y="2420689"/>
        <a:ext cx="3455789" cy="2073473"/>
      </dsp:txXfrm>
    </dsp:sp>
    <dsp:sp modelId="{5752BED1-2109-45CF-893D-DE37000568C8}">
      <dsp:nvSpPr>
        <dsp:cNvPr id="0" name=""/>
        <dsp:cNvSpPr/>
      </dsp:nvSpPr>
      <dsp:spPr>
        <a:xfrm>
          <a:off x="4287589" y="2420689"/>
          <a:ext cx="3455789" cy="2073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Catalyst/ inhibitor</a:t>
          </a:r>
        </a:p>
      </dsp:txBody>
      <dsp:txXfrm>
        <a:off x="4287589" y="2420689"/>
        <a:ext cx="3455789" cy="2073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3BB5D80-9726-4FFE-9550-1A8B0C8938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35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2608295-565E-4FFA-87DB-56334D56E589}" type="datetimeFigureOut">
              <a:rPr lang="en-US"/>
              <a:pPr>
                <a:defRPr/>
              </a:pPr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4A32A0-3A33-444B-83F5-3ACBDFB56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80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096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1EBEA-B42A-4478-A060-0E1E2D8B1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DB332-E060-4748-BE69-FD977553E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3470A-62B5-499D-AE45-43928026F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9B562-8591-4A3D-BC22-D243DAB66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C1BD-14EF-4299-A098-2B2F96A4F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A11D0-169F-4886-98A1-AEB5CFF00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21068-4C2F-4A97-802B-C9B39CEF0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BBA72-9155-428A-B105-0865CA830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50588-7D98-45DB-A269-E31BA4BD4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DC10D-95C0-403B-AB89-7E4F62AD8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D936A-59E9-43E1-BFA3-3C86EDA7F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3993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4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994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ADED827-88E8-454D-9EFF-B58888C60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2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94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ttRV5ykP7A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simulation/legacy/reactions-and-rate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Chemical Reactions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2.</a:t>
            </a:r>
            <a:r>
              <a:rPr lang="en-US" b="1" dirty="0"/>
              <a:t>  Concentration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Demonstrate: </a:t>
            </a:r>
          </a:p>
          <a:p>
            <a:pPr marL="457200" lvl="1" indent="0">
              <a:buNone/>
              <a:defRPr/>
            </a:pPr>
            <a:r>
              <a:rPr lang="en-US" sz="2400" dirty="0" err="1"/>
              <a:t>HCl</a:t>
            </a:r>
            <a:r>
              <a:rPr lang="en-US" sz="2400" dirty="0"/>
              <a:t> in different concentrations + Magnesium ribbon</a:t>
            </a:r>
          </a:p>
          <a:p>
            <a:pPr marL="457200" lvl="1" indent="0">
              <a:buNone/>
              <a:defRPr/>
            </a:pPr>
            <a:r>
              <a:rPr lang="en-US" sz="2400" dirty="0"/>
              <a:t>Which reaction will proceed faster 1M </a:t>
            </a:r>
            <a:r>
              <a:rPr lang="en-US" sz="2400" dirty="0" err="1"/>
              <a:t>HCl</a:t>
            </a:r>
            <a:r>
              <a:rPr lang="en-US" sz="2400" dirty="0"/>
              <a:t> or 3M </a:t>
            </a:r>
            <a:r>
              <a:rPr lang="en-US" sz="2400" dirty="0" err="1"/>
              <a:t>HCl</a:t>
            </a:r>
            <a:r>
              <a:rPr lang="en-US" sz="2400" dirty="0"/>
              <a:t>?</a:t>
            </a:r>
          </a:p>
          <a:p>
            <a:r>
              <a:rPr lang="en-US" dirty="0"/>
              <a:t>Usually, the </a:t>
            </a:r>
            <a:r>
              <a:rPr lang="en-US" u="sng" dirty="0">
                <a:solidFill>
                  <a:srgbClr val="FFC000"/>
                </a:solidFill>
              </a:rPr>
              <a:t>greater</a:t>
            </a:r>
            <a:r>
              <a:rPr lang="en-US" dirty="0"/>
              <a:t> the amount of substances in reactants, the </a:t>
            </a:r>
            <a:r>
              <a:rPr lang="en-US" u="sng" dirty="0">
                <a:solidFill>
                  <a:srgbClr val="FFC000"/>
                </a:solidFill>
              </a:rPr>
              <a:t>faster </a:t>
            </a:r>
            <a:r>
              <a:rPr lang="en-US" dirty="0"/>
              <a:t>the reaction.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292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A89FA-60F9-4708-943C-4280E81B3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C469EC5-81FF-4704-8E76-15533F664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443" y="3352800"/>
            <a:ext cx="9014412" cy="3124200"/>
          </a:xfrm>
          <a:prstGeom prst="rect">
            <a:avLst/>
          </a:prstGeom>
        </p:spPr>
      </p:pic>
      <p:pic>
        <p:nvPicPr>
          <p:cNvPr id="5" name="Picture 2" descr="Related image">
            <a:extLst>
              <a:ext uri="{FF2B5EF4-FFF2-40B4-BE49-F238E27FC236}">
                <a16:creationId xmlns:a16="http://schemas.microsoft.com/office/drawing/2014/main" id="{0CC80BE4-AE75-4DDA-A99B-06652358E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457200"/>
            <a:ext cx="9014411" cy="6080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829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for understanding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Choose the correct answer.</a:t>
            </a:r>
          </a:p>
          <a:p>
            <a:r>
              <a:rPr lang="en-US" sz="2800" dirty="0"/>
              <a:t>1. As the temperature increases, the rate of reaction (increases ,decreases)</a:t>
            </a:r>
          </a:p>
          <a:p>
            <a:r>
              <a:rPr lang="en-US" sz="2800" dirty="0"/>
              <a:t>2. At higher temperature, Kinetic energy (increases, decreases) thus collision frequency  increases.</a:t>
            </a:r>
          </a:p>
          <a:p>
            <a:r>
              <a:rPr lang="en-US" sz="2800" dirty="0"/>
              <a:t>3. As the concentration increases, number of particles participating in the reaction is (more, less) and  the collision between particles (decreases, increases).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724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378" y="914400"/>
            <a:ext cx="8229600" cy="533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u="sng" dirty="0">
                <a:solidFill>
                  <a:srgbClr val="FFC000"/>
                </a:solidFill>
              </a:rPr>
              <a:t>Surface Area</a:t>
            </a:r>
          </a:p>
          <a:p>
            <a:pPr marL="0" indent="0">
              <a:buNone/>
            </a:pPr>
            <a:r>
              <a:rPr lang="en-US" sz="2800" dirty="0"/>
              <a:t>Example: whole potato vs  potato in boiling water</a:t>
            </a:r>
          </a:p>
          <a:p>
            <a:r>
              <a:rPr lang="en-US" sz="2800" u="sng" dirty="0"/>
              <a:t>Demo</a:t>
            </a:r>
            <a:r>
              <a:rPr lang="en-US" sz="2800" dirty="0"/>
              <a:t>: which will have faster reaction? Why?</a:t>
            </a:r>
          </a:p>
          <a:p>
            <a:r>
              <a:rPr lang="en-US" sz="2800" dirty="0"/>
              <a:t>Alka-Seltzer powder vs whole</a:t>
            </a:r>
          </a:p>
          <a:p>
            <a:r>
              <a:rPr lang="en-US" dirty="0"/>
              <a:t>The </a:t>
            </a:r>
            <a:r>
              <a:rPr lang="en-US" u="sng" dirty="0">
                <a:solidFill>
                  <a:srgbClr val="FFC000"/>
                </a:solidFill>
              </a:rPr>
              <a:t>greater</a:t>
            </a:r>
            <a:r>
              <a:rPr lang="en-US" dirty="0"/>
              <a:t> the surface area between reactants is  in contact , the </a:t>
            </a:r>
            <a:r>
              <a:rPr lang="en-US" u="sng" dirty="0"/>
              <a:t>more</a:t>
            </a:r>
            <a:r>
              <a:rPr lang="en-US" dirty="0"/>
              <a:t> collision will occur and thus </a:t>
            </a:r>
            <a:r>
              <a:rPr lang="en-US" u="sng" dirty="0"/>
              <a:t>increasing</a:t>
            </a:r>
            <a:r>
              <a:rPr lang="en-US" dirty="0"/>
              <a:t> rate of reaction.</a:t>
            </a:r>
          </a:p>
          <a:p>
            <a:r>
              <a:rPr lang="en-US" dirty="0"/>
              <a:t>The </a:t>
            </a:r>
            <a:r>
              <a:rPr lang="en-US" u="sng" dirty="0">
                <a:solidFill>
                  <a:srgbClr val="FFC000"/>
                </a:solidFill>
              </a:rPr>
              <a:t>smaller</a:t>
            </a:r>
            <a:r>
              <a:rPr lang="en-US" dirty="0"/>
              <a:t> the pieces the greater the surface area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018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E766F-F836-4299-B2D6-8596C6F0C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4" name="Picture 2" descr="Image result for surface area reaction rate">
            <a:extLst>
              <a:ext uri="{FF2B5EF4-FFF2-40B4-BE49-F238E27FC236}">
                <a16:creationId xmlns:a16="http://schemas.microsoft.com/office/drawing/2014/main" id="{B02FC2D4-4C30-4D95-86D9-58062679A6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495300"/>
            <a:ext cx="78232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36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Affecting speed of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b="1" dirty="0"/>
              <a:t>4. Catalyst</a:t>
            </a:r>
            <a:r>
              <a:rPr lang="en-US" dirty="0"/>
              <a:t> </a:t>
            </a:r>
          </a:p>
          <a:p>
            <a:pPr lvl="1">
              <a:defRPr/>
            </a:pPr>
            <a:r>
              <a:rPr lang="en-US" dirty="0"/>
              <a:t>Are substances that </a:t>
            </a:r>
            <a:r>
              <a:rPr lang="en-US" u="sng" dirty="0">
                <a:solidFill>
                  <a:srgbClr val="FFFF00"/>
                </a:solidFill>
              </a:rPr>
              <a:t>speed up </a:t>
            </a:r>
            <a:r>
              <a:rPr lang="en-US" dirty="0"/>
              <a:t>a chemical reaction without being consumed.</a:t>
            </a:r>
          </a:p>
          <a:p>
            <a:pPr lvl="1">
              <a:defRPr/>
            </a:pPr>
            <a:r>
              <a:rPr lang="en-US" dirty="0"/>
              <a:t>It is </a:t>
            </a:r>
            <a:r>
              <a:rPr lang="en-US" u="sng" dirty="0"/>
              <a:t>recovered</a:t>
            </a:r>
            <a:r>
              <a:rPr lang="en-US" dirty="0"/>
              <a:t> after the reaction</a:t>
            </a:r>
          </a:p>
          <a:p>
            <a:pPr marL="457200" lvl="1" indent="0">
              <a:buNone/>
              <a:defRPr/>
            </a:pPr>
            <a:r>
              <a:rPr lang="en-US" dirty="0"/>
              <a:t>(Example: enzymes ( biological substances)</a:t>
            </a:r>
          </a:p>
          <a:p>
            <a:pPr marL="457200" lvl="1" indent="0">
              <a:buNone/>
              <a:defRPr/>
            </a:pPr>
            <a:r>
              <a:rPr lang="en-US" dirty="0"/>
              <a:t>(Insulin – turns sugar into energy)</a:t>
            </a:r>
          </a:p>
          <a:p>
            <a:pPr marL="457200" lvl="1" indent="0">
              <a:buNone/>
              <a:defRPr/>
            </a:pPr>
            <a:r>
              <a:rPr lang="en-US" b="1" dirty="0">
                <a:solidFill>
                  <a:srgbClr val="00B0F0"/>
                </a:solidFill>
              </a:rPr>
              <a:t>How does it affect the reaction?</a:t>
            </a:r>
          </a:p>
          <a:p>
            <a:pPr marL="457200" lvl="1" indent="0">
              <a:buNone/>
              <a:defRPr/>
            </a:pPr>
            <a:r>
              <a:rPr lang="en-US" dirty="0"/>
              <a:t>It changes the </a:t>
            </a:r>
            <a:r>
              <a:rPr lang="en-US" u="sng" dirty="0">
                <a:solidFill>
                  <a:srgbClr val="FFC000"/>
                </a:solidFill>
              </a:rPr>
              <a:t>activation energy </a:t>
            </a:r>
            <a:r>
              <a:rPr lang="en-US" dirty="0"/>
              <a:t>by creating a</a:t>
            </a:r>
            <a:r>
              <a:rPr lang="en-US" u="sng" dirty="0">
                <a:solidFill>
                  <a:srgbClr val="FFC000"/>
                </a:solidFill>
              </a:rPr>
              <a:t>n alternate route </a:t>
            </a:r>
            <a:r>
              <a:rPr lang="en-US" dirty="0">
                <a:solidFill>
                  <a:srgbClr val="FFC000"/>
                </a:solidFill>
              </a:rPr>
              <a:t>to get to the product</a:t>
            </a:r>
            <a:r>
              <a:rPr lang="en-US" u="sng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457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catalyst in activation energy?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1752600"/>
            <a:ext cx="5581650" cy="46450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6326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b="1" dirty="0"/>
              <a:t>Inhibitor</a:t>
            </a:r>
          </a:p>
          <a:p>
            <a:pPr lvl="1">
              <a:defRPr/>
            </a:pPr>
            <a:r>
              <a:rPr lang="en-US" dirty="0"/>
              <a:t>Substances that </a:t>
            </a:r>
            <a:r>
              <a:rPr lang="en-US" u="sng" dirty="0">
                <a:solidFill>
                  <a:srgbClr val="FFFF00"/>
                </a:solidFill>
              </a:rPr>
              <a:t>prevent or slow </a:t>
            </a:r>
            <a:r>
              <a:rPr lang="en-US" dirty="0"/>
              <a:t>down a chemical reaction. </a:t>
            </a:r>
          </a:p>
          <a:p>
            <a:pPr lvl="1">
              <a:defRPr/>
            </a:pPr>
            <a:r>
              <a:rPr lang="en-US" dirty="0"/>
              <a:t>It delays or stops the reaction to occur</a:t>
            </a:r>
          </a:p>
          <a:p>
            <a:pPr lvl="1">
              <a:defRPr/>
            </a:pPr>
            <a:r>
              <a:rPr lang="en-US" dirty="0"/>
              <a:t>Example: medicines that stop pain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123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for understanding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000" u="sng" dirty="0">
                <a:solidFill>
                  <a:srgbClr val="FFFF00"/>
                </a:solidFill>
              </a:rPr>
              <a:t>Identify:</a:t>
            </a:r>
          </a:p>
          <a:p>
            <a:r>
              <a:rPr lang="en-US" sz="2400" dirty="0"/>
              <a:t>1. What is the name of a substance that speeds up a chemical reaction?</a:t>
            </a:r>
          </a:p>
          <a:p>
            <a:r>
              <a:rPr lang="en-US" sz="2400" dirty="0"/>
              <a:t>2. what is the name of the substance that slows down a chemical reaction?</a:t>
            </a:r>
          </a:p>
          <a:p>
            <a:r>
              <a:rPr lang="en-US" sz="2000" b="1" u="sng" dirty="0">
                <a:solidFill>
                  <a:srgbClr val="FFFF00"/>
                </a:solidFill>
              </a:rPr>
              <a:t>True or false. Explain if answer is false</a:t>
            </a:r>
          </a:p>
          <a:p>
            <a:r>
              <a:rPr lang="en-US" sz="2400" dirty="0"/>
              <a:t>3. The rate of reaction </a:t>
            </a:r>
            <a:r>
              <a:rPr lang="en-US" sz="2400" u="sng" dirty="0"/>
              <a:t>increases</a:t>
            </a:r>
            <a:r>
              <a:rPr lang="en-US" sz="2400" dirty="0"/>
              <a:t> as surface area decreases.</a:t>
            </a:r>
          </a:p>
          <a:p>
            <a:r>
              <a:rPr lang="en-US" sz="2400" dirty="0"/>
              <a:t>4. A catalyst speeds up a reaction by creating an </a:t>
            </a:r>
            <a:r>
              <a:rPr lang="en-US" sz="2400" u="sng" dirty="0"/>
              <a:t>alternate</a:t>
            </a:r>
            <a:r>
              <a:rPr lang="en-US" sz="2400" dirty="0"/>
              <a:t> route for activation energy.</a:t>
            </a:r>
          </a:p>
          <a:p>
            <a:r>
              <a:rPr lang="en-US" sz="2400" dirty="0"/>
              <a:t>5. The smaller the pieces of the particles, the </a:t>
            </a:r>
            <a:r>
              <a:rPr lang="en-US" sz="2400" u="sng" dirty="0"/>
              <a:t>smaller</a:t>
            </a:r>
            <a:r>
              <a:rPr lang="en-US" sz="2400" dirty="0"/>
              <a:t> the surface area is in contact with the other reactant.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560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Watch the video: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 smtClean="0"/>
              <a:t>affecting rate of reaction</a:t>
            </a:r>
          </a:p>
          <a:p>
            <a:r>
              <a:rPr lang="en-US" dirty="0">
                <a:hlinkClick r:id="rId3"/>
              </a:rPr>
              <a:t>https://www.youtube.com/watch?v=OttRV5ykP7A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452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Inquiry Lab: Alka-Seltzer in water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the temperature makes a difference in the reaction?</a:t>
            </a:r>
          </a:p>
          <a:p>
            <a:endParaRPr lang="en-US" dirty="0"/>
          </a:p>
          <a:p>
            <a:r>
              <a:rPr lang="en-US" dirty="0"/>
              <a:t>Which temperature did the reaction went by </a:t>
            </a:r>
            <a:r>
              <a:rPr lang="en-US" dirty="0" smtClean="0"/>
              <a:t>faster?</a:t>
            </a:r>
            <a:endParaRPr lang="en-US" dirty="0"/>
          </a:p>
          <a:p>
            <a:r>
              <a:rPr lang="en-US" dirty="0" smtClean="0"/>
              <a:t>Why do you think?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382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Why? </a:t>
            </a:r>
          </a:p>
          <a:p>
            <a:r>
              <a:rPr lang="en-US" dirty="0" smtClean="0"/>
              <a:t>As temperature increases, Kinetic </a:t>
            </a:r>
            <a:r>
              <a:rPr lang="en-US" dirty="0"/>
              <a:t>energy increases</a:t>
            </a:r>
          </a:p>
          <a:p>
            <a:r>
              <a:rPr lang="en-US" dirty="0"/>
              <a:t>Then particles bump/collide with each other more constantly thus making the reaction faster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875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64996-F17C-4E82-A406-9F1FBDAB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Concentration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D2CA0-B6CE-46ED-BA1E-63A4DC316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concentration of the hydrochloric acid did the magnesium metal reacted faster, 3M or 1M?</a:t>
            </a:r>
          </a:p>
          <a:p>
            <a:r>
              <a:rPr lang="en-US" dirty="0" smtClean="0"/>
              <a:t>Why do you think?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9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will increase the rate/speed of a chemical reaction?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5029200"/>
          </a:xfrm>
        </p:spPr>
        <p:txBody>
          <a:bodyPr/>
          <a:lstStyle/>
          <a:p>
            <a:r>
              <a:rPr lang="en-US" dirty="0"/>
              <a:t>Anything that </a:t>
            </a:r>
            <a:r>
              <a:rPr lang="en-US" u="sng" dirty="0">
                <a:solidFill>
                  <a:srgbClr val="FFFF00"/>
                </a:solidFill>
                <a:effectLst/>
              </a:rPr>
              <a:t>increase the </a:t>
            </a:r>
            <a:r>
              <a:rPr lang="en-US" u="sng" dirty="0" smtClean="0">
                <a:solidFill>
                  <a:srgbClr val="FFFF00"/>
                </a:solidFill>
                <a:effectLst/>
              </a:rPr>
              <a:t>contact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/ </a:t>
            </a:r>
            <a:r>
              <a:rPr lang="en-US" dirty="0" smtClean="0"/>
              <a:t>collision of </a:t>
            </a:r>
            <a:r>
              <a:rPr lang="en-US" dirty="0"/>
              <a:t>reaction. </a:t>
            </a:r>
          </a:p>
          <a:p>
            <a:r>
              <a:rPr lang="en-US" dirty="0"/>
              <a:t>Chemical reactions can happen at </a:t>
            </a:r>
            <a:r>
              <a:rPr lang="en-US" u="sng" dirty="0">
                <a:solidFill>
                  <a:srgbClr val="FFFF00"/>
                </a:solidFill>
              </a:rPr>
              <a:t>different rates.</a:t>
            </a:r>
          </a:p>
          <a:p>
            <a:r>
              <a:rPr lang="en-US" u="sng" dirty="0">
                <a:solidFill>
                  <a:srgbClr val="FFFF00"/>
                </a:solidFill>
              </a:rPr>
              <a:t>Which reactions occurs so quick? So slow?</a:t>
            </a:r>
          </a:p>
          <a:p>
            <a:r>
              <a:rPr lang="en-US" b="1" dirty="0"/>
              <a:t>Examples: </a:t>
            </a:r>
            <a:r>
              <a:rPr lang="en-US" dirty="0"/>
              <a:t>Explosion? (in seconds)</a:t>
            </a:r>
          </a:p>
          <a:p>
            <a:r>
              <a:rPr lang="en-US" dirty="0"/>
              <a:t> Decaying of leaves? (in months)  </a:t>
            </a:r>
          </a:p>
          <a:p>
            <a:r>
              <a:rPr lang="en-US" dirty="0"/>
              <a:t> Digestion of food (hours) or metabolism</a:t>
            </a:r>
            <a:r>
              <a:rPr lang="en-US" dirty="0" smtClean="0"/>
              <a:t>?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014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that affect the rate of reaction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974893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252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Factors Affecting Rate (speed) of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1.Temperature</a:t>
            </a:r>
          </a:p>
          <a:p>
            <a:pPr lvl="1">
              <a:defRPr/>
            </a:pPr>
            <a:r>
              <a:rPr lang="en-US" dirty="0">
                <a:effectLst/>
              </a:rPr>
              <a:t>Relationship between temperature and reaction rate:</a:t>
            </a:r>
            <a:r>
              <a:rPr lang="en-US" u="sng" dirty="0">
                <a:effectLst/>
              </a:rPr>
              <a:t> </a:t>
            </a:r>
            <a:r>
              <a:rPr lang="en-US" b="1" u="sng" dirty="0">
                <a:solidFill>
                  <a:srgbClr val="FFFF00"/>
                </a:solidFill>
                <a:effectLst/>
              </a:rPr>
              <a:t>direct </a:t>
            </a:r>
          </a:p>
          <a:p>
            <a:pPr lvl="1">
              <a:defRPr/>
            </a:pPr>
            <a:r>
              <a:rPr lang="en-US" dirty="0"/>
              <a:t>As temp. </a:t>
            </a:r>
            <a:r>
              <a:rPr lang="en-US" u="sng" dirty="0">
                <a:solidFill>
                  <a:srgbClr val="FFFF00"/>
                </a:solidFill>
              </a:rPr>
              <a:t>increases</a:t>
            </a:r>
            <a:r>
              <a:rPr lang="en-US" dirty="0"/>
              <a:t>, reaction rate </a:t>
            </a:r>
            <a:r>
              <a:rPr lang="en-US" u="sng" dirty="0">
                <a:solidFill>
                  <a:srgbClr val="FFFF00"/>
                </a:solidFill>
              </a:rPr>
              <a:t>increases</a:t>
            </a:r>
          </a:p>
          <a:p>
            <a:pPr lvl="1">
              <a:defRPr/>
            </a:pPr>
            <a:r>
              <a:rPr lang="en-US" dirty="0"/>
              <a:t>Why? </a:t>
            </a:r>
          </a:p>
          <a:p>
            <a:pPr lvl="1">
              <a:defRPr/>
            </a:pPr>
            <a:r>
              <a:rPr lang="en-US" u="sng" dirty="0">
                <a:solidFill>
                  <a:srgbClr val="FFFF00"/>
                </a:solidFill>
              </a:rPr>
              <a:t>Kinetic energy </a:t>
            </a:r>
            <a:r>
              <a:rPr lang="en-US" dirty="0"/>
              <a:t>increases as particles move faster thus number of </a:t>
            </a:r>
            <a:r>
              <a:rPr lang="en-US" u="sng" dirty="0">
                <a:solidFill>
                  <a:srgbClr val="FFFF00"/>
                </a:solidFill>
              </a:rPr>
              <a:t>collision between reactants</a:t>
            </a:r>
            <a:r>
              <a:rPr lang="en-US" dirty="0"/>
              <a:t> increases causing the reaction to increase.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/>
              <a:t>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68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 life application?</a:t>
            </a:r>
          </a:p>
          <a:p>
            <a:r>
              <a:rPr lang="en-US" dirty="0"/>
              <a:t>Why do you need to store food in the refrigerator? Milk or cheese</a:t>
            </a:r>
          </a:p>
          <a:p>
            <a:r>
              <a:rPr lang="en-US" dirty="0"/>
              <a:t>To delay reaction (spoiling)</a:t>
            </a:r>
          </a:p>
          <a:p>
            <a:r>
              <a:rPr lang="en-US" dirty="0"/>
              <a:t>At room temperature or higher, bacteria will react with the food faster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63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B4671-20E4-48A7-98A1-B0C37A21A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Phet</a:t>
            </a:r>
            <a:r>
              <a:rPr lang="en-US" sz="2400" dirty="0" err="1" smtClean="0"/>
              <a:t>lab:</a:t>
            </a:r>
            <a:r>
              <a:rPr lang="en-US" sz="2400" dirty="0" err="1">
                <a:hlinkClick r:id="rId3"/>
              </a:rPr>
              <a:t>https</a:t>
            </a:r>
            <a:r>
              <a:rPr lang="en-US" sz="2400" dirty="0">
                <a:hlinkClick r:id="rId3"/>
              </a:rPr>
              <a:t>://phet.colorado.edu/</a:t>
            </a:r>
            <a:r>
              <a:rPr lang="en-US" sz="2400" dirty="0" err="1">
                <a:hlinkClick r:id="rId3"/>
              </a:rPr>
              <a:t>en</a:t>
            </a:r>
            <a:r>
              <a:rPr lang="en-US" sz="2400" dirty="0">
                <a:hlinkClick r:id="rId3"/>
              </a:rPr>
              <a:t>/simulation/legacy/reactions-and-rates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73BBED-3702-4C8A-AA6D-1F2EFB5DA7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219200" y="1752600"/>
            <a:ext cx="6324600" cy="47434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5400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Slit">
  <a:themeElements>
    <a:clrScheme name="Slit 4">
      <a:dk1>
        <a:srgbClr val="3A7400"/>
      </a:dk1>
      <a:lt1>
        <a:srgbClr val="FFFFFF"/>
      </a:lt1>
      <a:dk2>
        <a:srgbClr val="2E5C00"/>
      </a:dk2>
      <a:lt2>
        <a:srgbClr val="FFFFFF"/>
      </a:lt2>
      <a:accent1>
        <a:srgbClr val="79CA02"/>
      </a:accent1>
      <a:accent2>
        <a:srgbClr val="008080"/>
      </a:accent2>
      <a:accent3>
        <a:srgbClr val="ADB5AA"/>
      </a:accent3>
      <a:accent4>
        <a:srgbClr val="DADADA"/>
      </a:accent4>
      <a:accent5>
        <a:srgbClr val="BEE1AA"/>
      </a:accent5>
      <a:accent6>
        <a:srgbClr val="007373"/>
      </a:accent6>
      <a:hlink>
        <a:srgbClr val="A8DE0E"/>
      </a:hlink>
      <a:folHlink>
        <a:srgbClr val="00CC66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7640</TotalTime>
  <Words>622</Words>
  <Application>Microsoft Office PowerPoint</Application>
  <PresentationFormat>On-screen Show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Tahoma</vt:lpstr>
      <vt:lpstr>Times New Roman</vt:lpstr>
      <vt:lpstr>Wingdings</vt:lpstr>
      <vt:lpstr>Slit</vt:lpstr>
      <vt:lpstr>Chemical Reactions</vt:lpstr>
      <vt:lpstr>Inquiry Lab: Alka-Seltzer in water  </vt:lpstr>
      <vt:lpstr>PowerPoint Presentation</vt:lpstr>
      <vt:lpstr>Concentration </vt:lpstr>
      <vt:lpstr>What will increase the rate/speed of a chemical reaction? </vt:lpstr>
      <vt:lpstr>Factors that affect the rate of reaction </vt:lpstr>
      <vt:lpstr>Factors Affecting Rate (speed) of reaction</vt:lpstr>
      <vt:lpstr>Temperature</vt:lpstr>
      <vt:lpstr>Phetlab:https://phet.colorado.edu/en/simulation/legacy/reactions-and-rates </vt:lpstr>
      <vt:lpstr>PowerPoint Presentation</vt:lpstr>
      <vt:lpstr>PowerPoint Presentation</vt:lpstr>
      <vt:lpstr>Checking for understanding 1</vt:lpstr>
      <vt:lpstr>PowerPoint Presentation</vt:lpstr>
      <vt:lpstr>PowerPoint Presentation</vt:lpstr>
      <vt:lpstr>Affecting speed of reaction</vt:lpstr>
      <vt:lpstr>Effect of catalyst in activation energy?</vt:lpstr>
      <vt:lpstr>PowerPoint Presentation</vt:lpstr>
      <vt:lpstr>Checking for understanding 2</vt:lpstr>
      <vt:lpstr>Watch the video: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Chemical Reactions</dc:title>
  <dc:creator>User</dc:creator>
  <cp:lastModifiedBy>Sharon Tagle</cp:lastModifiedBy>
  <cp:revision>229</cp:revision>
  <dcterms:created xsi:type="dcterms:W3CDTF">2005-11-01T00:17:30Z</dcterms:created>
  <dcterms:modified xsi:type="dcterms:W3CDTF">2020-03-06T23:18:19Z</dcterms:modified>
</cp:coreProperties>
</file>